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8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3B67"/>
    <a:srgbClr val="B616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187C62-6238-4252-86AF-E4089C2BB1E1}" v="17" dt="2024-12-06T18:10:58.4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90" autoAdjust="0"/>
  </p:normalViewPr>
  <p:slideViewPr>
    <p:cSldViewPr snapToGrid="0">
      <p:cViewPr varScale="1">
        <p:scale>
          <a:sx n="80" d="100"/>
          <a:sy n="80" d="100"/>
        </p:scale>
        <p:origin x="691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9EE467-A6E4-3161-0F71-5BEE50FEF9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CF0C10C-D80C-8104-7ADD-644BF9F9D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6737116-C9FD-928B-8EF2-E0A4BB792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ADA2-7034-4FDA-A9DA-ECC319D05746}" type="datetimeFigureOut">
              <a:rPr lang="it-IT" smtClean="0"/>
              <a:t>09/12/2024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077E01-78BA-2048-B253-B15A15834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99D406-1F45-669C-7D32-3B0B7F541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0150-6703-42DE-BEB7-57F41977ED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30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EEF825-082C-BE06-B4E1-AD5F87247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246F96A-E309-DEEE-851A-7C0673CCAD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FF99A6-7F50-A1C5-3B22-E448A1E60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ADA2-7034-4FDA-A9DA-ECC319D05746}" type="datetimeFigureOut">
              <a:rPr lang="it-IT" smtClean="0"/>
              <a:t>09/12/2024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07F6839-CDF8-B181-8D38-0CED655DD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5F4BC6-2B2F-12EC-6DCA-46BBEE87B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0150-6703-42DE-BEB7-57F41977ED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53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CEFA87D-CA5A-E90F-6496-6C73A698A1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10C3024-C9F3-051E-240C-BA662B952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423649-C638-D30A-86F5-A904AB5ED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ADA2-7034-4FDA-A9DA-ECC319D05746}" type="datetimeFigureOut">
              <a:rPr lang="it-IT" smtClean="0"/>
              <a:t>09/12/2024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701EC20-2882-458D-A49B-1D7E9E63B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C2BEDF-F695-D397-5430-F898126BC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0150-6703-42DE-BEB7-57F41977ED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034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03F923-266A-B979-7204-A7E0B55C2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887BB5-AA5E-97B6-C6FB-4CF134924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4EFE15-D704-1676-22C4-72AB44B8D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ADA2-7034-4FDA-A9DA-ECC319D05746}" type="datetimeFigureOut">
              <a:rPr lang="it-IT" smtClean="0"/>
              <a:t>09/12/2024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220A42-F581-9EC1-401F-33A459656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DBEFB4-D884-2644-1513-E943A968C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0150-6703-42DE-BEB7-57F41977ED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6439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8D4A64-819E-7A8E-DFAE-6506285F1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8DB1DEC-45D3-2F8C-9A2E-528F548B5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C9286F-7C87-C1C2-E74A-17C494161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ADA2-7034-4FDA-A9DA-ECC319D05746}" type="datetimeFigureOut">
              <a:rPr lang="it-IT" smtClean="0"/>
              <a:t>09/12/2024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A9CBD9D-E8B4-134D-F449-F31B7333E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607D126-96FE-D0E0-4B63-35E24C15C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0150-6703-42DE-BEB7-57F41977ED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8297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DF42D4-4F70-9EC5-4EC8-3EED784CE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819C7E-E14A-A131-88D9-A39B06E99A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BC298D2-29C9-8C37-B421-1A65D39041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2EFC1C9-5483-DB69-B71C-040E00F48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ADA2-7034-4FDA-A9DA-ECC319D05746}" type="datetimeFigureOut">
              <a:rPr lang="it-IT" smtClean="0"/>
              <a:t>09/12/2024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5ED52BE-2C4B-CA5A-8B74-02F0EA233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E716AF0-4F88-52A7-7668-AF6DBA5EE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0150-6703-42DE-BEB7-57F41977ED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8281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1CE31E-595C-98AD-D067-C3990F450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932B9D0-AF57-665F-B689-6641A912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0ACBC37-D12A-0428-37AA-720801C86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DA7675A-F1B0-9A83-E89D-138B53069D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F150D0F-0969-6B06-914E-4AA3CFA201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B01A504-EF8B-3A4A-96FF-97BEC9862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ADA2-7034-4FDA-A9DA-ECC319D05746}" type="datetimeFigureOut">
              <a:rPr lang="it-IT" smtClean="0"/>
              <a:t>09/12/2024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9A89FC7-433E-2D56-AF20-5696E3BFC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BEDEAA8-C2A6-8BA8-835C-39CBF2EE1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0150-6703-42DE-BEB7-57F41977ED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9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4F8924-AACC-A8DC-D371-4C1D92E59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4A217D7-0295-EC0E-C13E-A82F457A6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ADA2-7034-4FDA-A9DA-ECC319D05746}" type="datetimeFigureOut">
              <a:rPr lang="it-IT" smtClean="0"/>
              <a:t>09/12/2024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E69C70D-678B-AE79-E194-86E2939C7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2161E4F-98BE-FAF8-AD3D-01224D3B8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0150-6703-42DE-BEB7-57F41977ED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7175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BB6BF4F-56A2-AEC1-5D15-07C19CCA2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ADA2-7034-4FDA-A9DA-ECC319D05746}" type="datetimeFigureOut">
              <a:rPr lang="it-IT" smtClean="0"/>
              <a:t>09/12/2024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AD537A7-8D2E-2F0D-86F4-B295B44E6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94EBC6D-0F8F-9AE3-02A3-903B3D4EA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0150-6703-42DE-BEB7-57F41977ED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1426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9A3A40-9123-AC78-E759-17374EF81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E52A50-0EE9-5220-481D-995026BDA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7E217F3-6197-B0CA-D5EA-6CCDDFD09B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7623370-C043-6456-E1EC-CFE6B5186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ADA2-7034-4FDA-A9DA-ECC319D05746}" type="datetimeFigureOut">
              <a:rPr lang="it-IT" smtClean="0"/>
              <a:t>09/12/2024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DA0FBEE-84FF-587C-2B4F-DFB3E9C98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BF07433-A956-8E04-A03B-EAFCCF54C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0150-6703-42DE-BEB7-57F41977ED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7985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2AF15D-A000-4FDB-DEAF-31CA80B7B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4FD1ED1-34CC-16A3-0377-56E8F4B7ED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893C4BB-F3B8-40A7-0701-D449BAEAD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2046A83-D505-B6D9-F328-334D1C683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ADA2-7034-4FDA-A9DA-ECC319D05746}" type="datetimeFigureOut">
              <a:rPr lang="it-IT" smtClean="0"/>
              <a:t>09/12/2024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5E7F23C-51D3-8E51-9921-6B793167E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8962B0-1325-4E05-61B6-D7501D0C3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0150-6703-42DE-BEB7-57F41977ED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130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60CE04B-7379-31AD-F16C-A14381D26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6C157FF-BE37-C4FF-171F-7719EF6BB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B5C620-D60A-AE6C-91CA-AA83E0DAA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D6ADA2-7034-4FDA-A9DA-ECC319D05746}" type="datetimeFigureOut">
              <a:rPr lang="it-IT" smtClean="0"/>
              <a:t>09/12/2024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F3FF747-3584-F239-743B-ED1853092C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272E0B-7586-FFCA-27C3-C797CA61DD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110150-6703-42DE-BEB7-57F41977ED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08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riangolo rettangolo 11">
            <a:extLst>
              <a:ext uri="{FF2B5EF4-FFF2-40B4-BE49-F238E27FC236}">
                <a16:creationId xmlns:a16="http://schemas.microsoft.com/office/drawing/2014/main" id="{CD2547F0-9C38-E405-C610-76B4D883258C}"/>
              </a:ext>
            </a:extLst>
          </p:cNvPr>
          <p:cNvSpPr/>
          <p:nvPr/>
        </p:nvSpPr>
        <p:spPr>
          <a:xfrm rot="10800000">
            <a:off x="9639300" y="-1"/>
            <a:ext cx="2552700" cy="2200275"/>
          </a:xfrm>
          <a:prstGeom prst="rtTriangle">
            <a:avLst/>
          </a:prstGeom>
          <a:solidFill>
            <a:srgbClr val="C23B6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Triangolo rettangolo 10">
            <a:extLst>
              <a:ext uri="{FF2B5EF4-FFF2-40B4-BE49-F238E27FC236}">
                <a16:creationId xmlns:a16="http://schemas.microsoft.com/office/drawing/2014/main" id="{CD298002-C210-8064-E8D7-ECD3C770E11C}"/>
              </a:ext>
            </a:extLst>
          </p:cNvPr>
          <p:cNvSpPr/>
          <p:nvPr/>
        </p:nvSpPr>
        <p:spPr>
          <a:xfrm>
            <a:off x="0" y="4210051"/>
            <a:ext cx="3543300" cy="2647950"/>
          </a:xfrm>
          <a:prstGeom prst="rtTriangle">
            <a:avLst/>
          </a:prstGeom>
          <a:solidFill>
            <a:srgbClr val="C23B6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Freeform 2">
            <a:extLst>
              <a:ext uri="{FF2B5EF4-FFF2-40B4-BE49-F238E27FC236}">
                <a16:creationId xmlns:a16="http://schemas.microsoft.com/office/drawing/2014/main" id="{C32E0BF3-4CCC-026B-4685-740350B7D0FD}"/>
              </a:ext>
            </a:extLst>
          </p:cNvPr>
          <p:cNvSpPr/>
          <p:nvPr/>
        </p:nvSpPr>
        <p:spPr>
          <a:xfrm>
            <a:off x="9796300" y="6166529"/>
            <a:ext cx="1824200" cy="415954"/>
          </a:xfrm>
          <a:custGeom>
            <a:avLst/>
            <a:gdLst/>
            <a:ahLst/>
            <a:cxnLst/>
            <a:rect l="l" t="t" r="r" b="b"/>
            <a:pathLst>
              <a:path w="3405350" h="776488">
                <a:moveTo>
                  <a:pt x="0" y="0"/>
                </a:moveTo>
                <a:lnTo>
                  <a:pt x="3405350" y="0"/>
                </a:lnTo>
                <a:lnTo>
                  <a:pt x="3405350" y="776488"/>
                </a:lnTo>
                <a:lnTo>
                  <a:pt x="0" y="77648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217010"/>
            </a:stretch>
          </a:blipFill>
        </p:spPr>
        <p:txBody>
          <a:bodyPr/>
          <a:lstStyle/>
          <a:p>
            <a:endParaRPr lang="it-IT"/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F36C2750-0D58-13A6-346E-452F2947AC4D}"/>
              </a:ext>
            </a:extLst>
          </p:cNvPr>
          <p:cNvSpPr txBox="1"/>
          <p:nvPr/>
        </p:nvSpPr>
        <p:spPr>
          <a:xfrm>
            <a:off x="10235715" y="5967244"/>
            <a:ext cx="945370" cy="1992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718"/>
              </a:lnSpc>
              <a:spcBef>
                <a:spcPct val="0"/>
              </a:spcBef>
            </a:pPr>
            <a:r>
              <a:rPr lang="en-US" sz="1227" dirty="0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Powered by </a:t>
            </a:r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C3F61858-9BE2-ABFB-CD90-DE2ADBD769B1}"/>
              </a:ext>
            </a:extLst>
          </p:cNvPr>
          <p:cNvSpPr txBox="1"/>
          <p:nvPr/>
        </p:nvSpPr>
        <p:spPr>
          <a:xfrm>
            <a:off x="1899678" y="810678"/>
            <a:ext cx="8392644" cy="12296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562"/>
              </a:lnSpc>
              <a:spcBef>
                <a:spcPct val="0"/>
              </a:spcBef>
            </a:pPr>
            <a:r>
              <a:rPr lang="en-US" sz="6000" spc="4104" dirty="0">
                <a:solidFill>
                  <a:srgbClr val="B6164A"/>
                </a:solidFill>
                <a:latin typeface="Codec Pro"/>
                <a:ea typeface="Codec Pro"/>
                <a:cs typeface="Codec Pro"/>
                <a:sym typeface="Codec Pro"/>
              </a:rPr>
              <a:t>WELFARE</a:t>
            </a:r>
          </a:p>
        </p:txBody>
      </p:sp>
      <p:pic>
        <p:nvPicPr>
          <p:cNvPr id="8" name="Immagine 7" descr="Immagine che contiene Carattere, Elementi grafici, grafica, logo&#10;&#10;Descrizione generata automaticamente">
            <a:extLst>
              <a:ext uri="{FF2B5EF4-FFF2-40B4-BE49-F238E27FC236}">
                <a16:creationId xmlns:a16="http://schemas.microsoft.com/office/drawing/2014/main" id="{3ED6FEF3-9242-1586-F507-F2BE549097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344" y="2896153"/>
            <a:ext cx="4506031" cy="1113872"/>
          </a:xfrm>
          <a:prstGeom prst="rect">
            <a:avLst/>
          </a:prstGeom>
        </p:spPr>
      </p:pic>
      <p:sp>
        <p:nvSpPr>
          <p:cNvPr id="9" name="Triangolo rettangolo 8">
            <a:extLst>
              <a:ext uri="{FF2B5EF4-FFF2-40B4-BE49-F238E27FC236}">
                <a16:creationId xmlns:a16="http://schemas.microsoft.com/office/drawing/2014/main" id="{7D997694-168E-4BC0-E5E0-451AC68AD794}"/>
              </a:ext>
            </a:extLst>
          </p:cNvPr>
          <p:cNvSpPr/>
          <p:nvPr/>
        </p:nvSpPr>
        <p:spPr>
          <a:xfrm>
            <a:off x="0" y="4817627"/>
            <a:ext cx="4371975" cy="2040373"/>
          </a:xfrm>
          <a:prstGeom prst="rtTriangle">
            <a:avLst/>
          </a:prstGeom>
          <a:solidFill>
            <a:srgbClr val="B6164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riangolo rettangolo 9">
            <a:extLst>
              <a:ext uri="{FF2B5EF4-FFF2-40B4-BE49-F238E27FC236}">
                <a16:creationId xmlns:a16="http://schemas.microsoft.com/office/drawing/2014/main" id="{9BD1A4C4-A196-C898-86EA-A569D72BAE26}"/>
              </a:ext>
            </a:extLst>
          </p:cNvPr>
          <p:cNvSpPr/>
          <p:nvPr/>
        </p:nvSpPr>
        <p:spPr>
          <a:xfrm rot="10800000">
            <a:off x="10267950" y="-1"/>
            <a:ext cx="1924050" cy="2638425"/>
          </a:xfrm>
          <a:prstGeom prst="rtTriangle">
            <a:avLst/>
          </a:prstGeom>
          <a:solidFill>
            <a:srgbClr val="B6164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3C034559-E44D-C7E0-2B3A-4689A3F9DB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8297" y="4936527"/>
            <a:ext cx="3135403" cy="1324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828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ttore pagina esterna 2">
            <a:extLst>
              <a:ext uri="{FF2B5EF4-FFF2-40B4-BE49-F238E27FC236}">
                <a16:creationId xmlns:a16="http://schemas.microsoft.com/office/drawing/2014/main" id="{97948C7B-0732-F6A1-ACB1-1A1E3A7AAC04}"/>
              </a:ext>
            </a:extLst>
          </p:cNvPr>
          <p:cNvSpPr/>
          <p:nvPr/>
        </p:nvSpPr>
        <p:spPr>
          <a:xfrm rot="5400000">
            <a:off x="7920071" y="557212"/>
            <a:ext cx="1809682" cy="5991225"/>
          </a:xfrm>
          <a:prstGeom prst="flowChartOffpageConnector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7A06AA5-97EE-05B6-6FB8-7CDB98A623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135443" y="1433840"/>
            <a:ext cx="4350891" cy="3990320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EDCCE9B2-EBEE-6601-0356-6D16D97FFE72}"/>
              </a:ext>
            </a:extLst>
          </p:cNvPr>
          <p:cNvSpPr txBox="1"/>
          <p:nvPr/>
        </p:nvSpPr>
        <p:spPr>
          <a:xfrm>
            <a:off x="6981824" y="2814160"/>
            <a:ext cx="49549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In questa fase iniziale, è necessario inserire il proprio </a:t>
            </a:r>
            <a:r>
              <a:rPr lang="it-IT" b="1" dirty="0">
                <a:solidFill>
                  <a:schemeClr val="bg1"/>
                </a:solidFill>
              </a:rPr>
              <a:t>codice fiscale</a:t>
            </a:r>
            <a:r>
              <a:rPr lang="it-IT" dirty="0">
                <a:solidFill>
                  <a:schemeClr val="bg1"/>
                </a:solidFill>
              </a:rPr>
              <a:t>.</a:t>
            </a:r>
            <a:br>
              <a:rPr lang="it-IT" dirty="0">
                <a:solidFill>
                  <a:schemeClr val="bg1"/>
                </a:solidFill>
              </a:rPr>
            </a:br>
            <a:r>
              <a:rPr lang="it-IT" dirty="0">
                <a:solidFill>
                  <a:schemeClr val="bg1"/>
                </a:solidFill>
              </a:rPr>
              <a:t>Se i dati dell'utente risultano già registrati, il sistema proporrà un </a:t>
            </a:r>
            <a:r>
              <a:rPr lang="it-IT" dirty="0" err="1">
                <a:solidFill>
                  <a:schemeClr val="bg1"/>
                </a:solidFill>
              </a:rPr>
              <a:t>wizard</a:t>
            </a:r>
            <a:r>
              <a:rPr lang="it-IT" dirty="0">
                <a:solidFill>
                  <a:schemeClr val="bg1"/>
                </a:solidFill>
              </a:rPr>
              <a:t> con i campi precompilati.</a:t>
            </a:r>
          </a:p>
        </p:txBody>
      </p:sp>
    </p:spTree>
    <p:extLst>
      <p:ext uri="{BB962C8B-B14F-4D97-AF65-F5344CB8AC3E}">
        <p14:creationId xmlns:p14="http://schemas.microsoft.com/office/powerpoint/2010/main" val="187889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con angoli in alto ritagliati 2">
            <a:extLst>
              <a:ext uri="{FF2B5EF4-FFF2-40B4-BE49-F238E27FC236}">
                <a16:creationId xmlns:a16="http://schemas.microsoft.com/office/drawing/2014/main" id="{1DFF347B-EF07-01DA-87BA-0D9F29D75226}"/>
              </a:ext>
            </a:extLst>
          </p:cNvPr>
          <p:cNvSpPr/>
          <p:nvPr/>
        </p:nvSpPr>
        <p:spPr>
          <a:xfrm>
            <a:off x="8410575" y="457200"/>
            <a:ext cx="3314700" cy="6172200"/>
          </a:xfrm>
          <a:prstGeom prst="snip2Same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0C7F2F0-1BAF-986D-4802-80027F0F5D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" y="663560"/>
            <a:ext cx="7791451" cy="5373847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A12FF8-ADD5-75DC-EAFC-96D0664C0E1E}"/>
              </a:ext>
            </a:extLst>
          </p:cNvPr>
          <p:cNvSpPr txBox="1"/>
          <p:nvPr/>
        </p:nvSpPr>
        <p:spPr>
          <a:xfrm>
            <a:off x="8534400" y="933450"/>
            <a:ext cx="319087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Se il codice fiscale non risulta censito, è necessario compilare tutti i campi </a:t>
            </a:r>
            <a:r>
              <a:rPr lang="it-IT" b="1" dirty="0">
                <a:solidFill>
                  <a:schemeClr val="bg1"/>
                </a:solidFill>
              </a:rPr>
              <a:t>obbligatori</a:t>
            </a:r>
            <a:r>
              <a:rPr lang="it-IT" dirty="0">
                <a:solidFill>
                  <a:schemeClr val="bg1"/>
                </a:solidFill>
              </a:rPr>
              <a:t> contrassegnati con un asterisco (*).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Successivamente, è possibile </a:t>
            </a:r>
            <a:r>
              <a:rPr lang="it-IT" b="1" dirty="0">
                <a:solidFill>
                  <a:schemeClr val="bg1"/>
                </a:solidFill>
              </a:rPr>
              <a:t>aggiungere i familiari </a:t>
            </a:r>
            <a:r>
              <a:rPr lang="it-IT" dirty="0">
                <a:solidFill>
                  <a:schemeClr val="bg1"/>
                </a:solidFill>
              </a:rPr>
              <a:t>appartenenti al nucleo familiare, assicurandosi che siano fiscalmente a carico.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In basso a sinistra verrà mostrato il </a:t>
            </a:r>
            <a:r>
              <a:rPr lang="it-IT" b="1" dirty="0">
                <a:solidFill>
                  <a:schemeClr val="bg1"/>
                </a:solidFill>
              </a:rPr>
              <a:t>premio</a:t>
            </a:r>
            <a:r>
              <a:rPr lang="it-IT" dirty="0">
                <a:solidFill>
                  <a:schemeClr val="bg1"/>
                </a:solidFill>
              </a:rPr>
              <a:t>, che si aggiornerà automaticamente in base alle scelte effettuate.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Per proseguire, cliccare sulla </a:t>
            </a:r>
            <a:r>
              <a:rPr lang="it-IT" b="1" dirty="0">
                <a:solidFill>
                  <a:schemeClr val="bg1"/>
                </a:solidFill>
              </a:rPr>
              <a:t>freccia</a:t>
            </a:r>
            <a:r>
              <a:rPr lang="it-IT" dirty="0">
                <a:solidFill>
                  <a:schemeClr val="bg1"/>
                </a:solidFill>
              </a:rPr>
              <a:t> in basso a  destra.</a:t>
            </a:r>
          </a:p>
        </p:txBody>
      </p:sp>
    </p:spTree>
    <p:extLst>
      <p:ext uri="{BB962C8B-B14F-4D97-AF65-F5344CB8AC3E}">
        <p14:creationId xmlns:p14="http://schemas.microsoft.com/office/powerpoint/2010/main" val="1167522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con angoli in alto ritagliati 5">
            <a:extLst>
              <a:ext uri="{FF2B5EF4-FFF2-40B4-BE49-F238E27FC236}">
                <a16:creationId xmlns:a16="http://schemas.microsoft.com/office/drawing/2014/main" id="{ADD19F68-0381-4BE4-A95E-BC0F92C908D4}"/>
              </a:ext>
            </a:extLst>
          </p:cNvPr>
          <p:cNvSpPr/>
          <p:nvPr/>
        </p:nvSpPr>
        <p:spPr>
          <a:xfrm>
            <a:off x="8410575" y="381558"/>
            <a:ext cx="3314700" cy="6247842"/>
          </a:xfrm>
          <a:prstGeom prst="snip2Same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D734D83D-F33D-F552-EF1A-1A1BD7CFF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960" y="723484"/>
            <a:ext cx="7529499" cy="5411031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C1FC9D68-14E0-A32D-BB40-5A8F3ACD8E62}"/>
              </a:ext>
            </a:extLst>
          </p:cNvPr>
          <p:cNvSpPr txBox="1"/>
          <p:nvPr/>
        </p:nvSpPr>
        <p:spPr>
          <a:xfrm>
            <a:off x="8534400" y="933450"/>
            <a:ext cx="319087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Nel secondo step del </a:t>
            </a:r>
            <a:r>
              <a:rPr lang="it-IT" b="1" dirty="0" err="1">
                <a:solidFill>
                  <a:schemeClr val="bg1"/>
                </a:solidFill>
              </a:rPr>
              <a:t>wizard</a:t>
            </a:r>
            <a:r>
              <a:rPr lang="it-IT" b="1" dirty="0">
                <a:solidFill>
                  <a:schemeClr val="bg1"/>
                </a:solidFill>
              </a:rPr>
              <a:t> è possibile selezionare i piani aggiuntivi.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Solo il </a:t>
            </a:r>
            <a:r>
              <a:rPr lang="it-IT" b="1" dirty="0">
                <a:solidFill>
                  <a:schemeClr val="bg1"/>
                </a:solidFill>
              </a:rPr>
              <a:t>piano integrativo</a:t>
            </a:r>
            <a:r>
              <a:rPr lang="it-IT" dirty="0">
                <a:solidFill>
                  <a:schemeClr val="bg1"/>
                </a:solidFill>
              </a:rPr>
              <a:t> può essere esteso al nucleo familiare precedentemente creato.</a:t>
            </a:r>
          </a:p>
          <a:p>
            <a:r>
              <a:rPr lang="it-IT" dirty="0">
                <a:solidFill>
                  <a:schemeClr val="bg1"/>
                </a:solidFill>
              </a:rPr>
              <a:t>Nella </a:t>
            </a:r>
            <a:r>
              <a:rPr lang="it-IT" b="1" dirty="0">
                <a:solidFill>
                  <a:schemeClr val="bg1"/>
                </a:solidFill>
              </a:rPr>
              <a:t>polizza infortuni</a:t>
            </a:r>
            <a:r>
              <a:rPr lang="it-IT" dirty="0">
                <a:solidFill>
                  <a:schemeClr val="bg1"/>
                </a:solidFill>
              </a:rPr>
              <a:t>, ogni garanzia è associata a un massimale, che determina un premio annuo.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Il </a:t>
            </a:r>
            <a:r>
              <a:rPr lang="it-IT" b="1" dirty="0">
                <a:solidFill>
                  <a:schemeClr val="bg1"/>
                </a:solidFill>
              </a:rPr>
              <a:t>prezzo si aggiorna automaticamente</a:t>
            </a:r>
            <a:r>
              <a:rPr lang="it-IT" dirty="0">
                <a:solidFill>
                  <a:schemeClr val="bg1"/>
                </a:solidFill>
              </a:rPr>
              <a:t> in base alle selezioni effettuate.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689FFFB-F5C1-A8CF-6BCA-4932E6FE82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1029" y="5500318"/>
            <a:ext cx="2157615" cy="101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722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nettore pagina esterna 5">
            <a:extLst>
              <a:ext uri="{FF2B5EF4-FFF2-40B4-BE49-F238E27FC236}">
                <a16:creationId xmlns:a16="http://schemas.microsoft.com/office/drawing/2014/main" id="{0BFF83BB-19EF-FCFA-B0BC-154087A34033}"/>
              </a:ext>
            </a:extLst>
          </p:cNvPr>
          <p:cNvSpPr/>
          <p:nvPr/>
        </p:nvSpPr>
        <p:spPr>
          <a:xfrm rot="5400000">
            <a:off x="7634290" y="1871667"/>
            <a:ext cx="4552947" cy="3457572"/>
          </a:xfrm>
          <a:prstGeom prst="flowChartOffpageConnector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FFBD089-5C63-49A2-03AA-CC247F8F3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614" y="774036"/>
            <a:ext cx="7695545" cy="5309926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4B1BDE2-4231-94AE-E4FC-B1CB4F66412F}"/>
              </a:ext>
            </a:extLst>
          </p:cNvPr>
          <p:cNvSpPr txBox="1"/>
          <p:nvPr/>
        </p:nvSpPr>
        <p:spPr>
          <a:xfrm>
            <a:off x="8878812" y="1660087"/>
            <a:ext cx="244641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Si procede con la compilazione del questionario informativo.</a:t>
            </a:r>
          </a:p>
          <a:p>
            <a:endParaRPr lang="it-IT" b="1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Se, nel passaggio precedente, erano stati selezionati anche gli altri due piani, questi verranno automaticamente visualizzati.</a:t>
            </a:r>
          </a:p>
        </p:txBody>
      </p:sp>
    </p:spTree>
    <p:extLst>
      <p:ext uri="{BB962C8B-B14F-4D97-AF65-F5344CB8AC3E}">
        <p14:creationId xmlns:p14="http://schemas.microsoft.com/office/powerpoint/2010/main" val="2576706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pagina esterna 4">
            <a:extLst>
              <a:ext uri="{FF2B5EF4-FFF2-40B4-BE49-F238E27FC236}">
                <a16:creationId xmlns:a16="http://schemas.microsoft.com/office/drawing/2014/main" id="{50918230-EA5D-6538-849C-1D499862DD39}"/>
              </a:ext>
            </a:extLst>
          </p:cNvPr>
          <p:cNvSpPr/>
          <p:nvPr/>
        </p:nvSpPr>
        <p:spPr>
          <a:xfrm rot="5400000">
            <a:off x="7634290" y="1871667"/>
            <a:ext cx="4552947" cy="3457572"/>
          </a:xfrm>
          <a:prstGeom prst="flowChartOffpageConnector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 descr="Immagine che contiene testo, schermata, software, Pagina Web">
            <a:extLst>
              <a:ext uri="{FF2B5EF4-FFF2-40B4-BE49-F238E27FC236}">
                <a16:creationId xmlns:a16="http://schemas.microsoft.com/office/drawing/2014/main" id="{40AF40C2-C2C5-8D72-3E3F-6990C94D1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3" y="583504"/>
            <a:ext cx="7817741" cy="5550596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F38C040A-276E-4E60-9062-B8C5940610AB}"/>
              </a:ext>
            </a:extLst>
          </p:cNvPr>
          <p:cNvSpPr txBox="1"/>
          <p:nvPr/>
        </p:nvSpPr>
        <p:spPr>
          <a:xfrm>
            <a:off x="8872644" y="1781284"/>
            <a:ext cx="2681182" cy="34478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r>
              <a:rPr lang="it-IT" sz="2000" b="1" dirty="0">
                <a:solidFill>
                  <a:schemeClr val="bg1"/>
                </a:solidFill>
              </a:rPr>
              <a:t>Nell'ultimo passaggio verrà mostrato un riepilogo dei dati inseriti, insieme alle opzioni selezionate nelle sezioni precedenti.</a:t>
            </a:r>
            <a:endParaRPr lang="it-IT" sz="2000" dirty="0">
              <a:solidFill>
                <a:schemeClr val="bg1"/>
              </a:solidFill>
            </a:endParaRPr>
          </a:p>
          <a:p>
            <a:endParaRPr lang="it-IT" sz="2000" dirty="0">
              <a:solidFill>
                <a:schemeClr val="bg1"/>
              </a:solidFill>
            </a:endParaRPr>
          </a:p>
          <a:p>
            <a:r>
              <a:rPr lang="it-IT" sz="2000" dirty="0">
                <a:solidFill>
                  <a:schemeClr val="bg1"/>
                </a:solidFill>
              </a:rPr>
              <a:t>Sarà inoltre disponibile la bozza del contratto da firmare.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1C49F18-8757-4E87-5C2E-9D6D7B82B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5025" y="6737718"/>
            <a:ext cx="12207200" cy="123363"/>
            <a:chOff x="-5025" y="6737718"/>
            <a:chExt cx="12207200" cy="12336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5C84D91-E5BF-B919-ACEF-4A25262CE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D889E38-27CA-E23F-B646-8D7B4BB17D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14755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schermata, design&#10;&#10;Descrizione generata automaticamente">
            <a:extLst>
              <a:ext uri="{FF2B5EF4-FFF2-40B4-BE49-F238E27FC236}">
                <a16:creationId xmlns:a16="http://schemas.microsoft.com/office/drawing/2014/main" id="{16F1929B-04BF-E5DA-D466-F2D0968AD1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622" y="220209"/>
            <a:ext cx="6642904" cy="4708693"/>
          </a:xfrm>
          <a:prstGeom prst="rect">
            <a:avLst/>
          </a:prstGeom>
        </p:spPr>
      </p:pic>
      <p:sp>
        <p:nvSpPr>
          <p:cNvPr id="2" name="Connettore pagina esterna 1">
            <a:extLst>
              <a:ext uri="{FF2B5EF4-FFF2-40B4-BE49-F238E27FC236}">
                <a16:creationId xmlns:a16="http://schemas.microsoft.com/office/drawing/2014/main" id="{6CF4166E-819E-9CB6-7075-A95597F824AC}"/>
              </a:ext>
            </a:extLst>
          </p:cNvPr>
          <p:cNvSpPr/>
          <p:nvPr/>
        </p:nvSpPr>
        <p:spPr>
          <a:xfrm rot="16200000">
            <a:off x="113373" y="1006477"/>
            <a:ext cx="4248152" cy="3549645"/>
          </a:xfrm>
          <a:prstGeom prst="flowChartOffpageConnector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EC8293F-D9EE-4FCE-6689-DF36A9E31E1A}"/>
              </a:ext>
            </a:extLst>
          </p:cNvPr>
          <p:cNvSpPr txBox="1"/>
          <p:nvPr/>
        </p:nvSpPr>
        <p:spPr>
          <a:xfrm>
            <a:off x="632096" y="934639"/>
            <a:ext cx="258127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Nell'ultimo step, dopo aver visualizzato e accettato le condizioni, sarà possibile procedere con la firma digitale.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A tal fine, verrà inviato un </a:t>
            </a:r>
            <a:r>
              <a:rPr lang="it-IT" b="1" dirty="0">
                <a:solidFill>
                  <a:schemeClr val="bg1"/>
                </a:solidFill>
              </a:rPr>
              <a:t>SMS</a:t>
            </a:r>
            <a:r>
              <a:rPr lang="it-IT" dirty="0">
                <a:solidFill>
                  <a:schemeClr val="bg1"/>
                </a:solidFill>
              </a:rPr>
              <a:t> al numero di cellulare fornito, contenente un codice </a:t>
            </a:r>
            <a:r>
              <a:rPr lang="it-IT" b="1" dirty="0">
                <a:solidFill>
                  <a:schemeClr val="bg1"/>
                </a:solidFill>
              </a:rPr>
              <a:t>OTP</a:t>
            </a:r>
            <a:r>
              <a:rPr lang="it-IT" dirty="0">
                <a:solidFill>
                  <a:schemeClr val="bg1"/>
                </a:solidFill>
              </a:rPr>
              <a:t> da inserire nell'apposito box.</a:t>
            </a:r>
          </a:p>
        </p:txBody>
      </p:sp>
      <p:sp>
        <p:nvSpPr>
          <p:cNvPr id="6" name="Rettangolo con angoli in alto ritagliati 5">
            <a:extLst>
              <a:ext uri="{FF2B5EF4-FFF2-40B4-BE49-F238E27FC236}">
                <a16:creationId xmlns:a16="http://schemas.microsoft.com/office/drawing/2014/main" id="{B4102B61-D42E-A34E-E4C2-3EE8BC1F167B}"/>
              </a:ext>
            </a:extLst>
          </p:cNvPr>
          <p:cNvSpPr/>
          <p:nvPr/>
        </p:nvSpPr>
        <p:spPr>
          <a:xfrm>
            <a:off x="462626" y="5381625"/>
            <a:ext cx="10976900" cy="1152525"/>
          </a:xfrm>
          <a:prstGeom prst="snip2Same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164B127-899D-B160-2595-35C5F3FF1113}"/>
              </a:ext>
            </a:extLst>
          </p:cNvPr>
          <p:cNvSpPr txBox="1"/>
          <p:nvPr/>
        </p:nvSpPr>
        <p:spPr>
          <a:xfrm>
            <a:off x="664701" y="5503820"/>
            <a:ext cx="10572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Confermando</a:t>
            </a:r>
            <a:r>
              <a:rPr lang="it-IT" dirty="0">
                <a:solidFill>
                  <a:schemeClr val="bg1"/>
                </a:solidFill>
              </a:rPr>
              <a:t> questa operazione, riceverete all’</a:t>
            </a:r>
            <a:r>
              <a:rPr lang="it-IT" b="1" dirty="0">
                <a:solidFill>
                  <a:schemeClr val="bg1"/>
                </a:solidFill>
              </a:rPr>
              <a:t>indirizzo e-mail </a:t>
            </a:r>
            <a:r>
              <a:rPr lang="it-IT" dirty="0">
                <a:solidFill>
                  <a:schemeClr val="bg1"/>
                </a:solidFill>
              </a:rPr>
              <a:t>fornito tutta la documentazione firmata digitalmente, insieme ai materiali informativi e alle istruzioni dettagliate sulle modalità del bonifico necessario per attivare la </a:t>
            </a:r>
            <a:r>
              <a:rPr lang="it-IT" b="1" dirty="0">
                <a:solidFill>
                  <a:schemeClr val="bg1"/>
                </a:solidFill>
              </a:rPr>
              <a:t>polizza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5011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094040" y="1244450"/>
            <a:ext cx="2003922" cy="45608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833"/>
              </a:lnSpc>
              <a:spcBef>
                <a:spcPct val="0"/>
              </a:spcBef>
            </a:pPr>
            <a:r>
              <a:rPr lang="en-US" sz="273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Powered by </a:t>
            </a:r>
          </a:p>
        </p:txBody>
      </p:sp>
      <p:sp>
        <p:nvSpPr>
          <p:cNvPr id="3" name="Freeform 3"/>
          <p:cNvSpPr/>
          <p:nvPr/>
        </p:nvSpPr>
        <p:spPr>
          <a:xfrm>
            <a:off x="3625705" y="1984584"/>
            <a:ext cx="4940591" cy="3578165"/>
          </a:xfrm>
          <a:custGeom>
            <a:avLst/>
            <a:gdLst/>
            <a:ahLst/>
            <a:cxnLst/>
            <a:rect l="l" t="t" r="r" b="b"/>
            <a:pathLst>
              <a:path w="7410887" h="5367248">
                <a:moveTo>
                  <a:pt x="0" y="0"/>
                </a:moveTo>
                <a:lnTo>
                  <a:pt x="7410886" y="0"/>
                </a:lnTo>
                <a:lnTo>
                  <a:pt x="7410886" y="5367249"/>
                </a:lnTo>
                <a:lnTo>
                  <a:pt x="0" y="53672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r="-192"/>
            </a:stretch>
          </a:blipFill>
        </p:spPr>
        <p:txBody>
          <a:bodyPr/>
          <a:lstStyle/>
          <a:p>
            <a:endParaRPr lang="it-IT" sz="1200"/>
          </a:p>
        </p:txBody>
      </p:sp>
    </p:spTree>
  </p:cSld>
  <p:clrMapOvr>
    <a:masterClrMapping/>
  </p:clrMapOvr>
  <p:transition>
    <p:push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B0D74BBFE5C54DAC086E1E2FA8EC6A" ma:contentTypeVersion="18" ma:contentTypeDescription="Creare un nuovo documento." ma:contentTypeScope="" ma:versionID="5da105c9178205b7ada376b40b1231da">
  <xsd:schema xmlns:xsd="http://www.w3.org/2001/XMLSchema" xmlns:xs="http://www.w3.org/2001/XMLSchema" xmlns:p="http://schemas.microsoft.com/office/2006/metadata/properties" xmlns:ns2="7612bbaf-5a6b-4984-b7fa-0851d2e7c148" xmlns:ns3="2b2173eb-3b53-4210-9e6b-508f3f3f4cf3" targetNamespace="http://schemas.microsoft.com/office/2006/metadata/properties" ma:root="true" ma:fieldsID="235e3cdb9f2fbdea327b3a51751f6e14" ns2:_="" ns3:_="">
    <xsd:import namespace="7612bbaf-5a6b-4984-b7fa-0851d2e7c148"/>
    <xsd:import namespace="2b2173eb-3b53-4210-9e6b-508f3f3f4c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12bbaf-5a6b-4984-b7fa-0851d2e7c1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Tag immagine" ma:readOnly="false" ma:fieldId="{5cf76f15-5ced-4ddc-b409-7134ff3c332f}" ma:taxonomyMulti="true" ma:sspId="88bf18d8-e3a8-4ec0-86a4-b74da3a210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2173eb-3b53-4210-9e6b-508f3f3f4cf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3b57462-3df4-4952-b639-74096230960c}" ma:internalName="TaxCatchAll" ma:showField="CatchAllData" ma:web="2b2173eb-3b53-4210-9e6b-508f3f3f4cf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612bbaf-5a6b-4984-b7fa-0851d2e7c148">
      <Terms xmlns="http://schemas.microsoft.com/office/infopath/2007/PartnerControls"/>
    </lcf76f155ced4ddcb4097134ff3c332f>
    <TaxCatchAll xmlns="2b2173eb-3b53-4210-9e6b-508f3f3f4cf3" xsi:nil="true"/>
  </documentManagement>
</p:properties>
</file>

<file path=customXml/itemProps1.xml><?xml version="1.0" encoding="utf-8"?>
<ds:datastoreItem xmlns:ds="http://schemas.openxmlformats.org/officeDocument/2006/customXml" ds:itemID="{FD4CDF1D-BDAB-46B5-BA2D-AB86BC79619D}"/>
</file>

<file path=customXml/itemProps2.xml><?xml version="1.0" encoding="utf-8"?>
<ds:datastoreItem xmlns:ds="http://schemas.openxmlformats.org/officeDocument/2006/customXml" ds:itemID="{3D76C24A-23F2-4F3F-8193-332DA3E6DF7D}"/>
</file>

<file path=customXml/itemProps3.xml><?xml version="1.0" encoding="utf-8"?>
<ds:datastoreItem xmlns:ds="http://schemas.openxmlformats.org/officeDocument/2006/customXml" ds:itemID="{F79B826D-CB7E-4A31-8D03-9B75D1332C00}"/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291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Aptos</vt:lpstr>
      <vt:lpstr>Aptos Display</vt:lpstr>
      <vt:lpstr>Arial</vt:lpstr>
      <vt:lpstr>Codec Pro</vt:lpstr>
      <vt:lpstr>Open Sans</vt:lpstr>
      <vt:lpstr>Open Sans Italics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Diego Moriconi</dc:creator>
  <cp:lastModifiedBy>Gianluca Caporiccio</cp:lastModifiedBy>
  <cp:revision>2</cp:revision>
  <dcterms:created xsi:type="dcterms:W3CDTF">2024-12-05T16:51:23Z</dcterms:created>
  <dcterms:modified xsi:type="dcterms:W3CDTF">2024-12-09T18:16:27Z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0x0101006EB0D74BBFE5C54DAC086E1E2FA8EC6A</vt:lpwstr>
  </property>
  <property fmtid="{D5CDD505-2E9C-101B-9397-08002B2CF9AE}" pid="3" name="MediaServiceImageTags">
    <vt:lpwstr/>
  </property>
</Properties>
</file>